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2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Open Sans Bold" charset="1" panose="00000000000000000000"/>
      <p:regular r:id="rId20"/>
    </p:embeddedFont>
    <p:embeddedFont>
      <p:font typeface="Open Sans" charset="1" panose="00000000000000000000"/>
      <p:regular r:id="rId21"/>
    </p:embeddedFont>
    <p:embeddedFont>
      <p:font typeface="Montserrat" charset="1" panose="00000500000000000000"/>
      <p:regular r:id="rId25"/>
    </p:embeddedFont>
    <p:embeddedFont>
      <p:font typeface="Montserrat Bold" charset="1" panose="00000800000000000000"/>
      <p:regular r:id="rId26"/>
    </p:embeddedFont>
    <p:embeddedFont>
      <p:font typeface="Montserrat Semi-Bold" charset="1" panose="000007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notesMasters/notesMaster1.xml" Type="http://schemas.openxmlformats.org/officeDocument/2006/relationships/notesMaster"/><Relationship Id="rId23" Target="theme/theme2.xml" Type="http://schemas.openxmlformats.org/officeDocument/2006/relationships/theme"/><Relationship Id="rId24" Target="notesSlides/notesSlide1.xml" Type="http://schemas.openxmlformats.org/officeDocument/2006/relationships/notes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notesSlides/notesSlide2.xml" Type="http://schemas.openxmlformats.org/officeDocument/2006/relationships/notesSlide"/><Relationship Id="rId29" Target="notesSlides/notesSlide3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Carolina Fernandes é CEO da Cubo Comunicação, palestrante, especialista em marketing &amp; comunicação</a:t>
            </a:r>
          </a:p>
          <a:p>
            <a:r>
              <a:rPr lang="en-US"/>
              <a:t/>
            </a:r>
          </a:p>
          <a:p>
            <a:r>
              <a:rPr lang="en-US"/>
              <a:t>Este é um trecho original publicado em Exame.com. Leia a matéria completa em https://classic.exame.com/bussola/carolina-fernandes-cliente-bom-e-cliente-que-volta/?utm_source=copiaecola&amp;utm_medium=compartilhamento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Philip Kotler, considerado o 'pai do marketing moderno'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Philip Kotler, considerado o 'pai do marketing moderno'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5.png" Type="http://schemas.openxmlformats.org/officeDocument/2006/relationships/image"/><Relationship Id="rId9" Target="https://relead.com.br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4.jpe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https://exame.com/bussola/carolina-fernandes-cliente-bom-e-cliente-que-volta/" TargetMode="External" Type="http://schemas.openxmlformats.org/officeDocument/2006/relationships/hyperlink"/><Relationship Id="rId7" Target="https://exame.com/bussola/carolina-fernandes-cliente-bom-e-cliente-que-volta/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https://exame.com/colunistas/relacionamento-antes-do-marketing/a-segunda-compra-do-cliente-e-mais-importante-do-que-a-primeira/" TargetMode="External" Type="http://schemas.openxmlformats.org/officeDocument/2006/relationships/hyperlink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jpeg" Type="http://schemas.openxmlformats.org/officeDocument/2006/relationships/image"/><Relationship Id="rId5" Target="../media/image18.jpe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jpe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2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2.jpeg" Type="http://schemas.openxmlformats.org/officeDocument/2006/relationships/image"/><Relationship Id="rId4" Target="../media/image23.jpe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-7140528"/>
            <a:ext cx="15691283" cy="15691283"/>
          </a:xfrm>
          <a:custGeom>
            <a:avLst/>
            <a:gdLst/>
            <a:ahLst/>
            <a:cxnLst/>
            <a:rect r="r" b="b" t="t" l="l"/>
            <a:pathLst>
              <a:path h="15691283" w="15691283">
                <a:moveTo>
                  <a:pt x="0" y="0"/>
                </a:moveTo>
                <a:lnTo>
                  <a:pt x="15691283" y="0"/>
                </a:lnTo>
                <a:lnTo>
                  <a:pt x="15691283" y="15691283"/>
                </a:lnTo>
                <a:lnTo>
                  <a:pt x="0" y="156912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43376" y="2630316"/>
            <a:ext cx="13401248" cy="5026368"/>
          </a:xfrm>
          <a:custGeom>
            <a:avLst/>
            <a:gdLst/>
            <a:ahLst/>
            <a:cxnLst/>
            <a:rect r="r" b="b" t="t" l="l"/>
            <a:pathLst>
              <a:path h="5026368" w="13401248">
                <a:moveTo>
                  <a:pt x="0" y="0"/>
                </a:moveTo>
                <a:lnTo>
                  <a:pt x="13401248" y="0"/>
                </a:lnTo>
                <a:lnTo>
                  <a:pt x="13401248" y="5026368"/>
                </a:lnTo>
                <a:lnTo>
                  <a:pt x="0" y="50263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8039" y="3762195"/>
            <a:ext cx="6210089" cy="2136174"/>
          </a:xfrm>
          <a:custGeom>
            <a:avLst/>
            <a:gdLst/>
            <a:ahLst/>
            <a:cxnLst/>
            <a:rect r="r" b="b" t="t" l="l"/>
            <a:pathLst>
              <a:path h="2136174" w="6210089">
                <a:moveTo>
                  <a:pt x="0" y="0"/>
                </a:moveTo>
                <a:lnTo>
                  <a:pt x="6210089" y="0"/>
                </a:lnTo>
                <a:lnTo>
                  <a:pt x="6210089" y="2136174"/>
                </a:lnTo>
                <a:lnTo>
                  <a:pt x="0" y="21361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93686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-1024145" y="9719678"/>
            <a:ext cx="20443391" cy="0"/>
          </a:xfrm>
          <a:prstGeom prst="line">
            <a:avLst/>
          </a:prstGeom>
          <a:ln cap="flat" w="28575">
            <a:solidFill>
              <a:srgbClr val="442DE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468039" y="2208847"/>
            <a:ext cx="6744515" cy="1588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b="true">
                <a:solidFill>
                  <a:srgbClr val="442DE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Melhore sua avaliação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68039" y="6820000"/>
            <a:ext cx="6574359" cy="1370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04"/>
              </a:lnSpc>
            </a:pPr>
            <a:r>
              <a:rPr lang="en-US" sz="193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Através do acompanhamento de clientes, você consegue entender as necessidades deles e aumentar o engajamento, criando conexões mais eficazes e duradouras.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97551" y="2205425"/>
            <a:ext cx="2436748" cy="539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7"/>
              </a:lnSpc>
            </a:pPr>
            <a:r>
              <a:rPr lang="en-US" sz="3148" b="true">
                <a:solidFill>
                  <a:srgbClr val="442DE8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Persona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97551" y="2902776"/>
            <a:ext cx="4194335" cy="1363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6"/>
              </a:lnSpc>
            </a:pPr>
            <a:r>
              <a:rPr lang="en-US" sz="196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Entenda quais são os gastos dos seus clientes através dos relatórios de Pedidos e de Recorrência.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202206" y="5831694"/>
            <a:ext cx="3132642" cy="539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7"/>
              </a:lnSpc>
            </a:pPr>
            <a:r>
              <a:rPr lang="en-US" sz="3148" b="true">
                <a:solidFill>
                  <a:srgbClr val="442DE8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Desempenho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02206" y="6529044"/>
            <a:ext cx="4466203" cy="1019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6"/>
              </a:lnSpc>
            </a:pPr>
            <a:r>
              <a:rPr lang="en-US" sz="196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Veja quais produtos mais vendem e alinhe sua oferta às preferências dos seus clientes.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668410" y="2205425"/>
            <a:ext cx="2436748" cy="539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7"/>
              </a:lnSpc>
            </a:pPr>
            <a:r>
              <a:rPr lang="en-US" sz="3148" b="true">
                <a:solidFill>
                  <a:srgbClr val="442DE8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Fidelidade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668410" y="2902776"/>
            <a:ext cx="3980411" cy="1019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6"/>
              </a:lnSpc>
            </a:pPr>
            <a:r>
              <a:rPr lang="en-US" sz="196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Veja quais são os clientes mais fiéis com os relatórios de Clientes e Recompra.</a:t>
            </a:r>
          </a:p>
        </p:txBody>
      </p:sp>
      <p:sp>
        <p:nvSpPr>
          <p:cNvPr name="AutoShape 12" id="12"/>
          <p:cNvSpPr/>
          <p:nvPr/>
        </p:nvSpPr>
        <p:spPr>
          <a:xfrm rot="0">
            <a:off x="9234893" y="4963632"/>
            <a:ext cx="1441094" cy="0"/>
          </a:xfrm>
          <a:prstGeom prst="line">
            <a:avLst/>
          </a:prstGeom>
          <a:ln cap="flat" w="28575">
            <a:solidFill>
              <a:srgbClr val="442DE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0">
            <a:off x="13668410" y="4935057"/>
            <a:ext cx="937030" cy="0"/>
          </a:xfrm>
          <a:prstGeom prst="line">
            <a:avLst/>
          </a:prstGeom>
          <a:ln cap="flat" w="28575">
            <a:solidFill>
              <a:srgbClr val="442DE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9202206" y="8522234"/>
            <a:ext cx="1095275" cy="0"/>
          </a:xfrm>
          <a:prstGeom prst="line">
            <a:avLst/>
          </a:prstGeom>
          <a:ln cap="flat" w="28575">
            <a:solidFill>
              <a:srgbClr val="442DE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V="true">
            <a:off x="11850061" y="793106"/>
            <a:ext cx="6923190" cy="0"/>
          </a:xfrm>
          <a:prstGeom prst="line">
            <a:avLst/>
          </a:prstGeom>
          <a:ln cap="flat" w="28575">
            <a:solidFill>
              <a:srgbClr val="442DE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399011" y="1094197"/>
            <a:ext cx="910945" cy="914400"/>
          </a:xfrm>
          <a:custGeom>
            <a:avLst/>
            <a:gdLst/>
            <a:ahLst/>
            <a:cxnLst/>
            <a:rect r="r" b="b" t="t" l="l"/>
            <a:pathLst>
              <a:path h="914400" w="910945">
                <a:moveTo>
                  <a:pt x="0" y="0"/>
                </a:moveTo>
                <a:lnTo>
                  <a:pt x="910945" y="0"/>
                </a:lnTo>
                <a:lnTo>
                  <a:pt x="910945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62973" y="4099837"/>
            <a:ext cx="8896327" cy="4599737"/>
          </a:xfrm>
          <a:custGeom>
            <a:avLst/>
            <a:gdLst/>
            <a:ahLst/>
            <a:cxnLst/>
            <a:rect r="r" b="b" t="t" l="l"/>
            <a:pathLst>
              <a:path h="4599737" w="8896327">
                <a:moveTo>
                  <a:pt x="0" y="0"/>
                </a:moveTo>
                <a:lnTo>
                  <a:pt x="8896327" y="0"/>
                </a:lnTo>
                <a:lnTo>
                  <a:pt x="8896327" y="4599737"/>
                </a:lnTo>
                <a:lnTo>
                  <a:pt x="0" y="45997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429" r="0" b="-14429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-1024145" y="9719678"/>
            <a:ext cx="20443391" cy="0"/>
          </a:xfrm>
          <a:prstGeom prst="line">
            <a:avLst/>
          </a:prstGeom>
          <a:ln cap="flat" w="28575">
            <a:solidFill>
              <a:srgbClr val="442DE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11850061" y="793106"/>
            <a:ext cx="6923190" cy="0"/>
          </a:xfrm>
          <a:prstGeom prst="line">
            <a:avLst/>
          </a:prstGeom>
          <a:ln cap="flat" w="28575">
            <a:solidFill>
              <a:srgbClr val="442DE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468039" y="2208847"/>
            <a:ext cx="15791261" cy="77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b="true">
                <a:solidFill>
                  <a:srgbClr val="442DE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Automação no pós venda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99011" y="1094197"/>
            <a:ext cx="910945" cy="914400"/>
          </a:xfrm>
          <a:custGeom>
            <a:avLst/>
            <a:gdLst/>
            <a:ahLst/>
            <a:cxnLst/>
            <a:rect r="r" b="b" t="t" l="l"/>
            <a:pathLst>
              <a:path h="914400" w="910945">
                <a:moveTo>
                  <a:pt x="0" y="0"/>
                </a:moveTo>
                <a:lnTo>
                  <a:pt x="910945" y="0"/>
                </a:lnTo>
                <a:lnTo>
                  <a:pt x="910945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99011" y="4033162"/>
            <a:ext cx="3964688" cy="539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7"/>
              </a:lnSpc>
            </a:pPr>
            <a:r>
              <a:rPr lang="en-US" sz="3148" b="true">
                <a:solidFill>
                  <a:srgbClr val="442DE8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Recorrência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99011" y="4730513"/>
            <a:ext cx="4194335" cy="1019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6"/>
              </a:lnSpc>
            </a:pPr>
            <a:r>
              <a:rPr lang="en-US" sz="196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Envie mensagem para clientes que não compram a um tempo na sua loja.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99011" y="6627449"/>
            <a:ext cx="3132642" cy="539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7"/>
              </a:lnSpc>
            </a:pPr>
            <a:r>
              <a:rPr lang="en-US" sz="3148" b="true">
                <a:solidFill>
                  <a:srgbClr val="442DE8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Promoções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99011" y="7324799"/>
            <a:ext cx="4466203" cy="1019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6"/>
              </a:lnSpc>
            </a:pPr>
            <a:r>
              <a:rPr lang="en-US" sz="196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Ofereça descontos, sorteios e frete grátis para clientes que atenderem a critérios no Relead.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1399011" y="6394086"/>
            <a:ext cx="1441094" cy="0"/>
          </a:xfrm>
          <a:prstGeom prst="line">
            <a:avLst/>
          </a:prstGeom>
          <a:ln cap="flat" w="28575">
            <a:solidFill>
              <a:srgbClr val="442DE8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99787" y="2958572"/>
            <a:ext cx="9291106" cy="669925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307558" y="1913518"/>
            <a:ext cx="6476642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Foque nos clientes que você já tem, incentivando eles a realizar novas compras na sua loja.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307558" y="4191733"/>
            <a:ext cx="1844776" cy="1161055"/>
            <a:chOff x="0" y="0"/>
            <a:chExt cx="1656601" cy="104262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56601" cy="1042622"/>
            </a:xfrm>
            <a:custGeom>
              <a:avLst/>
              <a:gdLst/>
              <a:ahLst/>
              <a:cxnLst/>
              <a:rect r="r" b="b" t="t" l="l"/>
              <a:pathLst>
                <a:path h="1042622" w="1656601">
                  <a:moveTo>
                    <a:pt x="0" y="0"/>
                  </a:moveTo>
                  <a:lnTo>
                    <a:pt x="1656601" y="0"/>
                  </a:lnTo>
                  <a:lnTo>
                    <a:pt x="1656601" y="1042622"/>
                  </a:lnTo>
                  <a:lnTo>
                    <a:pt x="0" y="1042622"/>
                  </a:lnTo>
                  <a:close/>
                </a:path>
              </a:pathLst>
            </a:custGeom>
            <a:solidFill>
              <a:srgbClr val="2254C5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1520773" y="4659271"/>
            <a:ext cx="1418345" cy="472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b="true" sz="276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-4,09%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364275" y="4306895"/>
            <a:ext cx="1731341" cy="382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5"/>
              </a:lnSpc>
            </a:pPr>
            <a:r>
              <a:rPr lang="en-US" b="true" sz="107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Cliente de Compra Única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1307558" y="5978363"/>
            <a:ext cx="1844776" cy="1161055"/>
            <a:chOff x="0" y="0"/>
            <a:chExt cx="1656601" cy="10426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56601" cy="1042622"/>
            </a:xfrm>
            <a:custGeom>
              <a:avLst/>
              <a:gdLst/>
              <a:ahLst/>
              <a:cxnLst/>
              <a:rect r="r" b="b" t="t" l="l"/>
              <a:pathLst>
                <a:path h="1042622" w="1656601">
                  <a:moveTo>
                    <a:pt x="0" y="0"/>
                  </a:moveTo>
                  <a:lnTo>
                    <a:pt x="1656601" y="0"/>
                  </a:lnTo>
                  <a:lnTo>
                    <a:pt x="1656601" y="1042622"/>
                  </a:lnTo>
                  <a:lnTo>
                    <a:pt x="0" y="1042622"/>
                  </a:lnTo>
                  <a:close/>
                </a:path>
              </a:pathLst>
            </a:custGeom>
            <a:solidFill>
              <a:srgbClr val="2254C5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1520773" y="6445901"/>
            <a:ext cx="1418345" cy="472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b="true" sz="276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17,08%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362440" y="6155902"/>
            <a:ext cx="1733176" cy="191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5"/>
              </a:lnSpc>
            </a:pPr>
            <a:r>
              <a:rPr lang="en-US" b="true" sz="1075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CHURN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1307558" y="7764993"/>
            <a:ext cx="1844776" cy="1161055"/>
            <a:chOff x="0" y="0"/>
            <a:chExt cx="1656601" cy="104262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56601" cy="1042622"/>
            </a:xfrm>
            <a:custGeom>
              <a:avLst/>
              <a:gdLst/>
              <a:ahLst/>
              <a:cxnLst/>
              <a:rect r="r" b="b" t="t" l="l"/>
              <a:pathLst>
                <a:path h="1042622" w="1656601">
                  <a:moveTo>
                    <a:pt x="0" y="0"/>
                  </a:moveTo>
                  <a:lnTo>
                    <a:pt x="1656601" y="0"/>
                  </a:lnTo>
                  <a:lnTo>
                    <a:pt x="1656601" y="1042622"/>
                  </a:lnTo>
                  <a:lnTo>
                    <a:pt x="0" y="1042622"/>
                  </a:lnTo>
                  <a:close/>
                </a:path>
              </a:pathLst>
            </a:custGeom>
            <a:solidFill>
              <a:srgbClr val="2254C5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1486640" y="8232530"/>
            <a:ext cx="1486611" cy="472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b="true" sz="276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+9,61%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369858" y="7942532"/>
            <a:ext cx="1720176" cy="191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5"/>
              </a:lnSpc>
            </a:pPr>
            <a:r>
              <a:rPr lang="en-US" b="true" sz="1075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Participação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714026" y="4163158"/>
            <a:ext cx="3264125" cy="711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7"/>
              </a:lnSpc>
              <a:spcBef>
                <a:spcPct val="0"/>
              </a:spcBef>
            </a:pPr>
            <a:r>
              <a:rPr lang="en-US" sz="136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Diminua a quantidade de clientes que compram somente uma vez na sua loja.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714026" y="5949788"/>
            <a:ext cx="3062024" cy="472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7"/>
              </a:lnSpc>
              <a:spcBef>
                <a:spcPct val="0"/>
              </a:spcBef>
            </a:pPr>
            <a:r>
              <a:rPr lang="en-US" sz="136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Aumente o número de clientes ativos na sua loja.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714026" y="7736418"/>
            <a:ext cx="3264125" cy="472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7"/>
              </a:lnSpc>
              <a:spcBef>
                <a:spcPct val="0"/>
              </a:spcBef>
            </a:pPr>
            <a:r>
              <a:rPr lang="en-US" sz="136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Aumente a participação de uma integração em suas vendas.</a:t>
            </a:r>
          </a:p>
        </p:txBody>
      </p:sp>
      <p:sp>
        <p:nvSpPr>
          <p:cNvPr name="AutoShape 19" id="19"/>
          <p:cNvSpPr/>
          <p:nvPr/>
        </p:nvSpPr>
        <p:spPr>
          <a:xfrm>
            <a:off x="-1024145" y="9719678"/>
            <a:ext cx="20443391" cy="0"/>
          </a:xfrm>
          <a:prstGeom prst="line">
            <a:avLst/>
          </a:prstGeom>
          <a:ln cap="flat" w="28575">
            <a:solidFill>
              <a:srgbClr val="442DE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flipV="true">
            <a:off x="11850061" y="793106"/>
            <a:ext cx="6923190" cy="0"/>
          </a:xfrm>
          <a:prstGeom prst="line">
            <a:avLst/>
          </a:prstGeom>
          <a:ln cap="flat" w="28575">
            <a:solidFill>
              <a:srgbClr val="442DE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1468039" y="2227897"/>
            <a:ext cx="8317972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 b="true">
                <a:solidFill>
                  <a:srgbClr val="442DE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Aumento de Vendas Recorrentes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399011" y="1094197"/>
            <a:ext cx="910945" cy="914400"/>
          </a:xfrm>
          <a:custGeom>
            <a:avLst/>
            <a:gdLst/>
            <a:ahLst/>
            <a:cxnLst/>
            <a:rect r="r" b="b" t="t" l="l"/>
            <a:pathLst>
              <a:path h="914400" w="910945">
                <a:moveTo>
                  <a:pt x="0" y="0"/>
                </a:moveTo>
                <a:lnTo>
                  <a:pt x="910945" y="0"/>
                </a:lnTo>
                <a:lnTo>
                  <a:pt x="910945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1235" y="2254413"/>
            <a:ext cx="6263321" cy="8344775"/>
          </a:xfrm>
          <a:custGeom>
            <a:avLst/>
            <a:gdLst/>
            <a:ahLst/>
            <a:cxnLst/>
            <a:rect r="r" b="b" t="t" l="l"/>
            <a:pathLst>
              <a:path h="8344775" w="6263321">
                <a:moveTo>
                  <a:pt x="0" y="0"/>
                </a:moveTo>
                <a:lnTo>
                  <a:pt x="6263321" y="0"/>
                </a:lnTo>
                <a:lnTo>
                  <a:pt x="6263321" y="8344775"/>
                </a:lnTo>
                <a:lnTo>
                  <a:pt x="0" y="8344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505" t="0" r="-61862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1850061" y="793106"/>
            <a:ext cx="6437939" cy="0"/>
          </a:xfrm>
          <a:prstGeom prst="line">
            <a:avLst/>
          </a:prstGeom>
          <a:ln cap="flat" w="28575">
            <a:solidFill>
              <a:srgbClr val="442DE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99011" y="1094197"/>
            <a:ext cx="910945" cy="914400"/>
          </a:xfrm>
          <a:custGeom>
            <a:avLst/>
            <a:gdLst/>
            <a:ahLst/>
            <a:cxnLst/>
            <a:rect r="r" b="b" t="t" l="l"/>
            <a:pathLst>
              <a:path h="914400" w="910945">
                <a:moveTo>
                  <a:pt x="0" y="0"/>
                </a:moveTo>
                <a:lnTo>
                  <a:pt x="910945" y="0"/>
                </a:lnTo>
                <a:lnTo>
                  <a:pt x="910945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845934" y="6310365"/>
            <a:ext cx="8661955" cy="1643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4"/>
              </a:lnSpc>
            </a:pPr>
            <a:r>
              <a:rPr lang="en-US" sz="190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Relate problemas em vendas específicas, faça acompanhamento dos erros e indetifique padrões de erros. Reduza prejuízos e aprimore processos internos. Isso significa menos retrabalho, equipes mais preparadas e clientes mais satisfeitos. Resultado? Avaliações melhores, maior fidelização e um negócio mais eficiente e confiável.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845934" y="2282988"/>
            <a:ext cx="8413366" cy="2788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51"/>
              </a:lnSpc>
            </a:pPr>
            <a:r>
              <a:rPr lang="en-US" sz="9360" b="true">
                <a:solidFill>
                  <a:srgbClr val="442D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Gestão de Ocorrências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42D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67884" y="8444885"/>
            <a:ext cx="302261" cy="30226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2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667884" y="7653171"/>
            <a:ext cx="301625" cy="30162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2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944996" y="8473562"/>
            <a:ext cx="308784" cy="30878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25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754987" y="7721244"/>
            <a:ext cx="127419" cy="165479"/>
          </a:xfrm>
          <a:custGeom>
            <a:avLst/>
            <a:gdLst/>
            <a:ahLst/>
            <a:cxnLst/>
            <a:rect r="r" b="b" t="t" l="l"/>
            <a:pathLst>
              <a:path h="165479" w="127419">
                <a:moveTo>
                  <a:pt x="0" y="0"/>
                </a:moveTo>
                <a:lnTo>
                  <a:pt x="127418" y="0"/>
                </a:lnTo>
                <a:lnTo>
                  <a:pt x="127418" y="165479"/>
                </a:lnTo>
                <a:lnTo>
                  <a:pt x="0" y="165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743449" y="8519300"/>
            <a:ext cx="151131" cy="153432"/>
          </a:xfrm>
          <a:custGeom>
            <a:avLst/>
            <a:gdLst/>
            <a:ahLst/>
            <a:cxnLst/>
            <a:rect r="r" b="b" t="t" l="l"/>
            <a:pathLst>
              <a:path h="153432" w="151131">
                <a:moveTo>
                  <a:pt x="0" y="0"/>
                </a:moveTo>
                <a:lnTo>
                  <a:pt x="151131" y="0"/>
                </a:lnTo>
                <a:lnTo>
                  <a:pt x="151131" y="153432"/>
                </a:lnTo>
                <a:lnTo>
                  <a:pt x="0" y="1534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021016" y="8549583"/>
            <a:ext cx="156743" cy="156743"/>
          </a:xfrm>
          <a:custGeom>
            <a:avLst/>
            <a:gdLst/>
            <a:ahLst/>
            <a:cxnLst/>
            <a:rect r="r" b="b" t="t" l="l"/>
            <a:pathLst>
              <a:path h="156743" w="156743">
                <a:moveTo>
                  <a:pt x="0" y="0"/>
                </a:moveTo>
                <a:lnTo>
                  <a:pt x="156744" y="0"/>
                </a:lnTo>
                <a:lnTo>
                  <a:pt x="156744" y="156743"/>
                </a:lnTo>
                <a:lnTo>
                  <a:pt x="0" y="1567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>
            <a:off x="-970252" y="9719678"/>
            <a:ext cx="20335605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V="true">
            <a:off x="11850061" y="793106"/>
            <a:ext cx="6976926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028331" y="7653171"/>
            <a:ext cx="4269643" cy="1605129"/>
          </a:xfrm>
          <a:custGeom>
            <a:avLst/>
            <a:gdLst/>
            <a:ahLst/>
            <a:cxnLst/>
            <a:rect r="r" b="b" t="t" l="l"/>
            <a:pathLst>
              <a:path h="1605129" w="4269643">
                <a:moveTo>
                  <a:pt x="0" y="0"/>
                </a:moveTo>
                <a:lnTo>
                  <a:pt x="4269643" y="0"/>
                </a:lnTo>
                <a:lnTo>
                  <a:pt x="4269643" y="1605129"/>
                </a:lnTo>
                <a:lnTo>
                  <a:pt x="0" y="16051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02976" y="7615071"/>
            <a:ext cx="6396789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Rua Adamastor Salvador, Colatina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02976" y="8407422"/>
            <a:ext cx="246202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(27) 99657-1018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372426" y="8407422"/>
            <a:ext cx="3227339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9" tooltip="https://relead.com.br"/>
              </a:rPr>
              <a:t>www.relead.com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71235" y="1905618"/>
            <a:ext cx="13059340" cy="2488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45"/>
              </a:lnSpc>
            </a:pPr>
            <a:r>
              <a:rPr lang="en-US" sz="14532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Obrigado!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50795" y="-4232744"/>
            <a:ext cx="9376244" cy="9376244"/>
          </a:xfrm>
          <a:custGeom>
            <a:avLst/>
            <a:gdLst/>
            <a:ahLst/>
            <a:cxnLst/>
            <a:rect r="r" b="b" t="t" l="l"/>
            <a:pathLst>
              <a:path h="9376244" w="9376244">
                <a:moveTo>
                  <a:pt x="0" y="0"/>
                </a:moveTo>
                <a:lnTo>
                  <a:pt x="9376244" y="0"/>
                </a:lnTo>
                <a:lnTo>
                  <a:pt x="9376244" y="9376244"/>
                </a:lnTo>
                <a:lnTo>
                  <a:pt x="0" y="937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837400" y="1817741"/>
            <a:ext cx="8450600" cy="7440559"/>
            <a:chOff x="0" y="0"/>
            <a:chExt cx="11267467" cy="9920746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4203" t="200" r="53863" b="75173"/>
            <a:stretch>
              <a:fillRect/>
            </a:stretch>
          </p:blipFill>
          <p:spPr>
            <a:xfrm flipH="false" flipV="false">
              <a:off x="0" y="0"/>
              <a:ext cx="11267467" cy="9920746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6000">
            <a:off x="1027903" y="1027610"/>
            <a:ext cx="1251868" cy="916581"/>
          </a:xfrm>
          <a:custGeom>
            <a:avLst/>
            <a:gdLst/>
            <a:ahLst/>
            <a:cxnLst/>
            <a:rect r="r" b="b" t="t" l="l"/>
            <a:pathLst>
              <a:path h="916581" w="1251868">
                <a:moveTo>
                  <a:pt x="0" y="2182"/>
                </a:moveTo>
                <a:lnTo>
                  <a:pt x="1250272" y="0"/>
                </a:lnTo>
                <a:lnTo>
                  <a:pt x="1251868" y="914398"/>
                </a:lnTo>
                <a:lnTo>
                  <a:pt x="1596" y="916580"/>
                </a:lnTo>
                <a:lnTo>
                  <a:pt x="0" y="2182"/>
                </a:lnTo>
                <a:close/>
              </a:path>
            </a:pathLst>
          </a:custGeom>
          <a:blipFill>
            <a:blip r:embed="rId3"/>
            <a:stretch>
              <a:fillRect l="0" t="-191" r="-107550" b="-32480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881799"/>
            <a:ext cx="8808700" cy="2597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83"/>
              </a:lnSpc>
            </a:pPr>
            <a:r>
              <a:rPr lang="en-US" sz="1151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Quem somos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879451"/>
            <a:ext cx="6825727" cy="221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Ao longo de nossos 18 anos de atuação no mercado, a Lev Sistemas tem acompanhado de perto a evolução das tecnologias e as mudanças no comportamento dos consumidores, o que nos permitiu criar soluções inovadoras e eficientes para os nossos clientes.</a:t>
            </a:r>
          </a:p>
          <a:p>
            <a:pPr algn="just">
              <a:lnSpc>
                <a:spcPts val="294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42D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970252" y="9719678"/>
            <a:ext cx="20335605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850061" y="1905707"/>
            <a:ext cx="5409239" cy="6613004"/>
          </a:xfrm>
          <a:custGeom>
            <a:avLst/>
            <a:gdLst/>
            <a:ahLst/>
            <a:cxnLst/>
            <a:rect r="r" b="b" t="t" l="l"/>
            <a:pathLst>
              <a:path h="6613004" w="5409239">
                <a:moveTo>
                  <a:pt x="0" y="0"/>
                </a:moveTo>
                <a:lnTo>
                  <a:pt x="5409239" y="0"/>
                </a:lnTo>
                <a:lnTo>
                  <a:pt x="5409239" y="6613003"/>
                </a:lnTo>
                <a:lnTo>
                  <a:pt x="0" y="66130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338" t="0" r="-83001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11850061" y="793106"/>
            <a:ext cx="6976926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2432304" cy="914400"/>
          </a:xfrm>
          <a:custGeom>
            <a:avLst/>
            <a:gdLst/>
            <a:ahLst/>
            <a:cxnLst/>
            <a:rect r="r" b="b" t="t" l="l"/>
            <a:pathLst>
              <a:path h="914400" w="2432304">
                <a:moveTo>
                  <a:pt x="0" y="0"/>
                </a:moveTo>
                <a:lnTo>
                  <a:pt x="2432304" y="0"/>
                </a:lnTo>
                <a:lnTo>
                  <a:pt x="2432304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66834" y="7114164"/>
            <a:ext cx="1713027" cy="279794"/>
          </a:xfrm>
          <a:custGeom>
            <a:avLst/>
            <a:gdLst/>
            <a:ahLst/>
            <a:cxnLst/>
            <a:rect r="r" b="b" t="t" l="l"/>
            <a:pathLst>
              <a:path h="279794" w="1713027">
                <a:moveTo>
                  <a:pt x="0" y="0"/>
                </a:moveTo>
                <a:lnTo>
                  <a:pt x="1713027" y="0"/>
                </a:lnTo>
                <a:lnTo>
                  <a:pt x="1713027" y="279795"/>
                </a:lnTo>
                <a:lnTo>
                  <a:pt x="0" y="2797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71235" y="4123965"/>
            <a:ext cx="9568716" cy="1092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9"/>
              </a:lnSpc>
              <a:spcBef>
                <a:spcPct val="0"/>
              </a:spcBef>
            </a:pPr>
            <a:r>
              <a:rPr lang="en-US" sz="208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probabilidade de converter um cliente existente num cliente repetido fica entre 60% e 70%, enquanto a probabilidade de converter um novo lead varia entre 5% e 20%.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71235" y="2219325"/>
            <a:ext cx="9568716" cy="1659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7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 que está faltando no seu </a:t>
            </a:r>
          </a:p>
          <a:p>
            <a:pPr algn="l">
              <a:lnSpc>
                <a:spcPts val="6719"/>
              </a:lnSpc>
            </a:pPr>
            <a:r>
              <a:rPr lang="en-US" sz="47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pós-venda?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71235" y="7180186"/>
            <a:ext cx="2889220" cy="115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85"/>
              </a:lnSpc>
              <a:spcBef>
                <a:spcPct val="0"/>
              </a:spcBef>
            </a:pPr>
            <a:r>
              <a:rPr lang="en-US" sz="134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Aum</a:t>
            </a:r>
            <a:r>
              <a:rPr lang="en-US" sz="134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entar a taxa de retenção de clientes em apenas 5% pode elevar os lucros de uma empresa entre 25% e 95%</a:t>
            </a:r>
          </a:p>
          <a:p>
            <a:pPr algn="l">
              <a:lnSpc>
                <a:spcPts val="1885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371235" y="6701813"/>
            <a:ext cx="2038912" cy="280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3"/>
              </a:lnSpc>
            </a:pPr>
            <a:r>
              <a:rPr lang="en-US" sz="1702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Retenção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4973078" y="6730388"/>
            <a:ext cx="2879381" cy="1139068"/>
            <a:chOff x="0" y="0"/>
            <a:chExt cx="3839175" cy="1518757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606080"/>
              <a:ext cx="3839175" cy="9126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85"/>
                </a:lnSpc>
                <a:spcBef>
                  <a:spcPct val="0"/>
                </a:spcBef>
              </a:pPr>
              <a:r>
                <a:rPr lang="en-US" sz="1346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Empresas gastam até 5x mais para adquirir novos clientes do que para manter os atuais.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28575"/>
              <a:ext cx="3282482" cy="3646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83"/>
                </a:lnSpc>
              </a:pPr>
              <a:r>
                <a:rPr lang="en-US" sz="1702" b="true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Conversão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8673775" y="7355859"/>
            <a:ext cx="1499146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6" tooltip="https://exame.com/bussola/carolina-fernandes-cliente-bom-e-cliente-que-volta/"/>
              </a:rPr>
              <a:t>Carolina 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7" tooltip="https://exame.com/bussola/carolina-fernandes-cliente-bom-e-cliente-que-volta/"/>
              </a:rPr>
              <a:t>Fernandes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42D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22482" y="2292350"/>
            <a:ext cx="14643036" cy="402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7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3" tooltip="https://exame.com/colunistas/relacionamento-antes-do-marketing/a-segunda-compra-do-cliente-e-mais-importante-do-que-a-primeira/"/>
              </a:rPr>
              <a:t>CONQUISTAR UM CLIENTE NOVO PODE CUSTAR 5 A 7 VEZES MAIS DO QUE MANTER O ATUAL. (EXAME, 2023)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-1122724"/>
            <a:ext cx="4102978" cy="2245448"/>
          </a:xfrm>
          <a:custGeom>
            <a:avLst/>
            <a:gdLst/>
            <a:ahLst/>
            <a:cxnLst/>
            <a:rect r="r" b="b" t="t" l="l"/>
            <a:pathLst>
              <a:path h="2245448" w="410297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3156322" y="7153817"/>
            <a:ext cx="4102978" cy="3133183"/>
          </a:xfrm>
          <a:custGeom>
            <a:avLst/>
            <a:gdLst/>
            <a:ahLst/>
            <a:cxnLst/>
            <a:rect r="r" b="b" t="t" l="l"/>
            <a:pathLst>
              <a:path h="3133183" w="4102978">
                <a:moveTo>
                  <a:pt x="0" y="3133183"/>
                </a:moveTo>
                <a:lnTo>
                  <a:pt x="4102978" y="3133183"/>
                </a:lnTo>
                <a:lnTo>
                  <a:pt x="4102978" y="0"/>
                </a:lnTo>
                <a:lnTo>
                  <a:pt x="0" y="0"/>
                </a:lnTo>
                <a:lnTo>
                  <a:pt x="0" y="3133183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566175" y="8182563"/>
            <a:ext cx="1155650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Philip 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Kotler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287486" y="7959919"/>
            <a:ext cx="1713027" cy="279794"/>
          </a:xfrm>
          <a:custGeom>
            <a:avLst/>
            <a:gdLst/>
            <a:ahLst/>
            <a:cxnLst/>
            <a:rect r="r" b="b" t="t" l="l"/>
            <a:pathLst>
              <a:path h="279794" w="1713027">
                <a:moveTo>
                  <a:pt x="0" y="0"/>
                </a:moveTo>
                <a:lnTo>
                  <a:pt x="1713028" y="0"/>
                </a:lnTo>
                <a:lnTo>
                  <a:pt x="1713028" y="279794"/>
                </a:lnTo>
                <a:lnTo>
                  <a:pt x="0" y="2797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56322" y="8498752"/>
            <a:ext cx="4102978" cy="2245448"/>
          </a:xfrm>
          <a:custGeom>
            <a:avLst/>
            <a:gdLst/>
            <a:ahLst/>
            <a:cxnLst/>
            <a:rect r="r" b="b" t="t" l="l"/>
            <a:pathLst>
              <a:path h="2245448" w="410297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-160719"/>
            <a:ext cx="4102978" cy="3133183"/>
          </a:xfrm>
          <a:custGeom>
            <a:avLst/>
            <a:gdLst/>
            <a:ahLst/>
            <a:cxnLst/>
            <a:rect r="r" b="b" t="t" l="l"/>
            <a:pathLst>
              <a:path h="3133183" w="4102978">
                <a:moveTo>
                  <a:pt x="0" y="0"/>
                </a:moveTo>
                <a:lnTo>
                  <a:pt x="4102978" y="0"/>
                </a:lnTo>
                <a:lnTo>
                  <a:pt x="4102978" y="3133184"/>
                </a:lnTo>
                <a:lnTo>
                  <a:pt x="0" y="31331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299262" y="1028700"/>
            <a:ext cx="4571181" cy="1714500"/>
          </a:xfrm>
          <a:custGeom>
            <a:avLst/>
            <a:gdLst/>
            <a:ahLst/>
            <a:cxnLst/>
            <a:rect r="r" b="b" t="t" l="l"/>
            <a:pathLst>
              <a:path h="1714500" w="4571181">
                <a:moveTo>
                  <a:pt x="0" y="0"/>
                </a:moveTo>
                <a:lnTo>
                  <a:pt x="4571182" y="0"/>
                </a:lnTo>
                <a:lnTo>
                  <a:pt x="4571182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17556" y="5005702"/>
            <a:ext cx="6726444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b="true" sz="4200">
                <a:solidFill>
                  <a:srgbClr val="014A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NOSSA MISSÃO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17556" y="5834379"/>
            <a:ext cx="6726444" cy="1002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Manter você conectado com quem mais importa. Porque, no fim, marcas não crescem sozinhas, elas crescem com as pessoas.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2965447"/>
            <a:ext cx="6726444" cy="2002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40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Nascemos  para ser uma ponte entre marcas e pessoas.  Acreditamos que um relacionamento não termina com a venda; ele começa ali. Relead nasce para renovar conexões, liderar experiências e transformar interações em laços duradouros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65798" y="7329082"/>
            <a:ext cx="10756404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014A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Relead – Sua marca liderando conexões.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9011" y="1094197"/>
            <a:ext cx="910945" cy="914400"/>
          </a:xfrm>
          <a:custGeom>
            <a:avLst/>
            <a:gdLst/>
            <a:ahLst/>
            <a:cxnLst/>
            <a:rect r="r" b="b" t="t" l="l"/>
            <a:pathLst>
              <a:path h="914400" w="910945">
                <a:moveTo>
                  <a:pt x="0" y="0"/>
                </a:moveTo>
                <a:lnTo>
                  <a:pt x="910945" y="0"/>
                </a:lnTo>
                <a:lnTo>
                  <a:pt x="910945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305050"/>
            <a:ext cx="6429375" cy="2417058"/>
          </a:xfrm>
          <a:custGeom>
            <a:avLst/>
            <a:gdLst/>
            <a:ahLst/>
            <a:cxnLst/>
            <a:rect r="r" b="b" t="t" l="l"/>
            <a:pathLst>
              <a:path h="2417058" w="6429375">
                <a:moveTo>
                  <a:pt x="0" y="0"/>
                </a:moveTo>
                <a:lnTo>
                  <a:pt x="6429375" y="0"/>
                </a:lnTo>
                <a:lnTo>
                  <a:pt x="6429375" y="2417058"/>
                </a:lnTo>
                <a:lnTo>
                  <a:pt x="0" y="24170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34613" y="5766016"/>
            <a:ext cx="6423462" cy="184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 sistema de gestão de pós-venda permite centralizar e gerenciar o relacionamento com os clientes após a venda, oferecendo suporte, acompanhamento de pedidos e integrações com diversas plataformas para otimizar o atendimento.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142966" y="3075630"/>
            <a:ext cx="2537567" cy="253756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8815" y="0"/>
                  </a:moveTo>
                  <a:lnTo>
                    <a:pt x="763985" y="0"/>
                  </a:lnTo>
                  <a:cubicBezTo>
                    <a:pt x="776932" y="0"/>
                    <a:pt x="789348" y="5143"/>
                    <a:pt x="798502" y="14298"/>
                  </a:cubicBezTo>
                  <a:cubicBezTo>
                    <a:pt x="807657" y="23452"/>
                    <a:pt x="812800" y="35868"/>
                    <a:pt x="812800" y="48815"/>
                  </a:cubicBezTo>
                  <a:lnTo>
                    <a:pt x="812800" y="763985"/>
                  </a:lnTo>
                  <a:cubicBezTo>
                    <a:pt x="812800" y="776932"/>
                    <a:pt x="807657" y="789348"/>
                    <a:pt x="798502" y="798502"/>
                  </a:cubicBezTo>
                  <a:cubicBezTo>
                    <a:pt x="789348" y="807657"/>
                    <a:pt x="776932" y="812800"/>
                    <a:pt x="763985" y="812800"/>
                  </a:cubicBezTo>
                  <a:lnTo>
                    <a:pt x="48815" y="812800"/>
                  </a:lnTo>
                  <a:cubicBezTo>
                    <a:pt x="35868" y="812800"/>
                    <a:pt x="23452" y="807657"/>
                    <a:pt x="14298" y="798502"/>
                  </a:cubicBezTo>
                  <a:cubicBezTo>
                    <a:pt x="5143" y="789348"/>
                    <a:pt x="0" y="776932"/>
                    <a:pt x="0" y="763985"/>
                  </a:cubicBezTo>
                  <a:lnTo>
                    <a:pt x="0" y="48815"/>
                  </a:lnTo>
                  <a:cubicBezTo>
                    <a:pt x="0" y="35868"/>
                    <a:pt x="5143" y="23452"/>
                    <a:pt x="14298" y="14298"/>
                  </a:cubicBezTo>
                  <a:cubicBezTo>
                    <a:pt x="23452" y="5143"/>
                    <a:pt x="35868" y="0"/>
                    <a:pt x="48815" y="0"/>
                  </a:cubicBezTo>
                  <a:close/>
                </a:path>
              </a:pathLst>
            </a:custGeom>
            <a:blipFill>
              <a:blip r:embed="rId4"/>
              <a:stretch>
                <a:fillRect l="-49812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680533" y="3075630"/>
            <a:ext cx="5578767" cy="2537567"/>
            <a:chOff x="0" y="0"/>
            <a:chExt cx="1203951" cy="54763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03951" cy="547631"/>
            </a:xfrm>
            <a:custGeom>
              <a:avLst/>
              <a:gdLst/>
              <a:ahLst/>
              <a:cxnLst/>
              <a:rect r="r" b="b" t="t" l="l"/>
              <a:pathLst>
                <a:path h="547631" w="1203951">
                  <a:moveTo>
                    <a:pt x="0" y="0"/>
                  </a:moveTo>
                  <a:lnTo>
                    <a:pt x="1203951" y="0"/>
                  </a:lnTo>
                  <a:lnTo>
                    <a:pt x="1203951" y="547631"/>
                  </a:lnTo>
                  <a:lnTo>
                    <a:pt x="0" y="5476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203951" cy="5762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972796" y="3705626"/>
            <a:ext cx="359146" cy="179573"/>
            <a:chOff x="0" y="0"/>
            <a:chExt cx="812800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2F5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43737" lIns="43737" bIns="43737" rIns="43737"/>
            <a:lstStyle/>
            <a:p>
              <a:pPr algn="ctr">
                <a:lnSpc>
                  <a:spcPts val="251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1972796" y="4088291"/>
            <a:ext cx="5156982" cy="611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1"/>
              </a:lnSpc>
            </a:pPr>
            <a:r>
              <a:rPr lang="en-US" sz="1808">
                <a:solidFill>
                  <a:srgbClr val="062F54"/>
                </a:solidFill>
                <a:latin typeface="Open Sans"/>
                <a:ea typeface="Open Sans"/>
                <a:cs typeface="Open Sans"/>
                <a:sym typeface="Open Sans"/>
              </a:rPr>
              <a:t>Obtenha o contato, número de compras de um cliente e o valor gasto por ele.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85964" y="3629897"/>
            <a:ext cx="3075688" cy="296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1"/>
              </a:lnSpc>
            </a:pPr>
            <a:r>
              <a:rPr lang="en-US" sz="1808" b="true">
                <a:solidFill>
                  <a:srgbClr val="062F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Relatório de Clientes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142966" y="6720733"/>
            <a:ext cx="2537567" cy="253756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8815" y="0"/>
                  </a:moveTo>
                  <a:lnTo>
                    <a:pt x="763985" y="0"/>
                  </a:lnTo>
                  <a:cubicBezTo>
                    <a:pt x="776932" y="0"/>
                    <a:pt x="789348" y="5143"/>
                    <a:pt x="798502" y="14298"/>
                  </a:cubicBezTo>
                  <a:cubicBezTo>
                    <a:pt x="807657" y="23452"/>
                    <a:pt x="812800" y="35868"/>
                    <a:pt x="812800" y="48815"/>
                  </a:cubicBezTo>
                  <a:lnTo>
                    <a:pt x="812800" y="763985"/>
                  </a:lnTo>
                  <a:cubicBezTo>
                    <a:pt x="812800" y="776932"/>
                    <a:pt x="807657" y="789348"/>
                    <a:pt x="798502" y="798502"/>
                  </a:cubicBezTo>
                  <a:cubicBezTo>
                    <a:pt x="789348" y="807657"/>
                    <a:pt x="776932" y="812800"/>
                    <a:pt x="763985" y="812800"/>
                  </a:cubicBezTo>
                  <a:lnTo>
                    <a:pt x="48815" y="812800"/>
                  </a:lnTo>
                  <a:cubicBezTo>
                    <a:pt x="35868" y="812800"/>
                    <a:pt x="23452" y="807657"/>
                    <a:pt x="14298" y="798502"/>
                  </a:cubicBezTo>
                  <a:cubicBezTo>
                    <a:pt x="5143" y="789348"/>
                    <a:pt x="0" y="776932"/>
                    <a:pt x="0" y="763985"/>
                  </a:cubicBezTo>
                  <a:lnTo>
                    <a:pt x="0" y="48815"/>
                  </a:lnTo>
                  <a:cubicBezTo>
                    <a:pt x="0" y="35868"/>
                    <a:pt x="5143" y="23452"/>
                    <a:pt x="14298" y="14298"/>
                  </a:cubicBezTo>
                  <a:cubicBezTo>
                    <a:pt x="23452" y="5143"/>
                    <a:pt x="35868" y="0"/>
                    <a:pt x="48815" y="0"/>
                  </a:cubicBezTo>
                  <a:close/>
                </a:path>
              </a:pathLst>
            </a:custGeom>
            <a:blipFill>
              <a:blip r:embed="rId5"/>
              <a:stretch>
                <a:fillRect l="-39086" t="0" r="-39086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1680533" y="6720733"/>
            <a:ext cx="5578767" cy="2537567"/>
            <a:chOff x="0" y="0"/>
            <a:chExt cx="1203951" cy="54763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03951" cy="547631"/>
            </a:xfrm>
            <a:custGeom>
              <a:avLst/>
              <a:gdLst/>
              <a:ahLst/>
              <a:cxnLst/>
              <a:rect r="r" b="b" t="t" l="l"/>
              <a:pathLst>
                <a:path h="547631" w="1203951">
                  <a:moveTo>
                    <a:pt x="0" y="0"/>
                  </a:moveTo>
                  <a:lnTo>
                    <a:pt x="1203951" y="0"/>
                  </a:lnTo>
                  <a:lnTo>
                    <a:pt x="1203951" y="547631"/>
                  </a:lnTo>
                  <a:lnTo>
                    <a:pt x="0" y="5476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1203951" cy="5762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972796" y="7350729"/>
            <a:ext cx="359146" cy="179573"/>
            <a:chOff x="0" y="0"/>
            <a:chExt cx="812800" cy="406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2F54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43737" lIns="43737" bIns="43737" rIns="43737"/>
            <a:lstStyle/>
            <a:p>
              <a:pPr algn="ctr">
                <a:lnSpc>
                  <a:spcPts val="251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1972796" y="7733394"/>
            <a:ext cx="5156982" cy="611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1"/>
              </a:lnSpc>
            </a:pPr>
            <a:r>
              <a:rPr lang="en-US" sz="1808">
                <a:solidFill>
                  <a:srgbClr val="062F54"/>
                </a:solidFill>
                <a:latin typeface="Open Sans"/>
                <a:ea typeface="Open Sans"/>
                <a:cs typeface="Open Sans"/>
                <a:sym typeface="Open Sans"/>
              </a:rPr>
              <a:t>Avalie saída de produtos pelas integrações que você adicionou na plataforma.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485964" y="7275000"/>
            <a:ext cx="3075688" cy="296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1"/>
              </a:lnSpc>
            </a:pPr>
            <a:r>
              <a:rPr lang="en-US" sz="1808" b="true">
                <a:solidFill>
                  <a:srgbClr val="062F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Relatório de Produtos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2250795" y="-4232744"/>
            <a:ext cx="9376244" cy="9376244"/>
          </a:xfrm>
          <a:custGeom>
            <a:avLst/>
            <a:gdLst/>
            <a:ahLst/>
            <a:cxnLst/>
            <a:rect r="r" b="b" t="t" l="l"/>
            <a:pathLst>
              <a:path h="9376244" w="9376244">
                <a:moveTo>
                  <a:pt x="0" y="0"/>
                </a:moveTo>
                <a:lnTo>
                  <a:pt x="9376244" y="0"/>
                </a:lnTo>
                <a:lnTo>
                  <a:pt x="9376244" y="9376244"/>
                </a:lnTo>
                <a:lnTo>
                  <a:pt x="0" y="93762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5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50795" y="-4232744"/>
            <a:ext cx="9376244" cy="9376244"/>
          </a:xfrm>
          <a:custGeom>
            <a:avLst/>
            <a:gdLst/>
            <a:ahLst/>
            <a:cxnLst/>
            <a:rect r="r" b="b" t="t" l="l"/>
            <a:pathLst>
              <a:path h="9376244" w="9376244">
                <a:moveTo>
                  <a:pt x="0" y="0"/>
                </a:moveTo>
                <a:lnTo>
                  <a:pt x="9376244" y="0"/>
                </a:lnTo>
                <a:lnTo>
                  <a:pt x="9376244" y="9376244"/>
                </a:lnTo>
                <a:lnTo>
                  <a:pt x="0" y="937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6720733"/>
            <a:ext cx="2537567" cy="253756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8815" y="0"/>
                  </a:moveTo>
                  <a:lnTo>
                    <a:pt x="763985" y="0"/>
                  </a:lnTo>
                  <a:cubicBezTo>
                    <a:pt x="776932" y="0"/>
                    <a:pt x="789348" y="5143"/>
                    <a:pt x="798502" y="14298"/>
                  </a:cubicBezTo>
                  <a:cubicBezTo>
                    <a:pt x="807657" y="23452"/>
                    <a:pt x="812800" y="35868"/>
                    <a:pt x="812800" y="48815"/>
                  </a:cubicBezTo>
                  <a:lnTo>
                    <a:pt x="812800" y="763985"/>
                  </a:lnTo>
                  <a:cubicBezTo>
                    <a:pt x="812800" y="776932"/>
                    <a:pt x="807657" y="789348"/>
                    <a:pt x="798502" y="798502"/>
                  </a:cubicBezTo>
                  <a:cubicBezTo>
                    <a:pt x="789348" y="807657"/>
                    <a:pt x="776932" y="812800"/>
                    <a:pt x="763985" y="812800"/>
                  </a:cubicBezTo>
                  <a:lnTo>
                    <a:pt x="48815" y="812800"/>
                  </a:lnTo>
                  <a:cubicBezTo>
                    <a:pt x="35868" y="812800"/>
                    <a:pt x="23452" y="807657"/>
                    <a:pt x="14298" y="798502"/>
                  </a:cubicBezTo>
                  <a:cubicBezTo>
                    <a:pt x="5143" y="789348"/>
                    <a:pt x="0" y="776932"/>
                    <a:pt x="0" y="763985"/>
                  </a:cubicBezTo>
                  <a:lnTo>
                    <a:pt x="0" y="48815"/>
                  </a:lnTo>
                  <a:cubicBezTo>
                    <a:pt x="0" y="35868"/>
                    <a:pt x="5143" y="23452"/>
                    <a:pt x="14298" y="14298"/>
                  </a:cubicBezTo>
                  <a:cubicBezTo>
                    <a:pt x="23452" y="5143"/>
                    <a:pt x="35868" y="0"/>
                    <a:pt x="48815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-49812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3566267" y="6720733"/>
            <a:ext cx="5578767" cy="2537567"/>
            <a:chOff x="0" y="0"/>
            <a:chExt cx="1203951" cy="5476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03951" cy="547631"/>
            </a:xfrm>
            <a:custGeom>
              <a:avLst/>
              <a:gdLst/>
              <a:ahLst/>
              <a:cxnLst/>
              <a:rect r="r" b="b" t="t" l="l"/>
              <a:pathLst>
                <a:path h="547631" w="1203951">
                  <a:moveTo>
                    <a:pt x="0" y="0"/>
                  </a:moveTo>
                  <a:lnTo>
                    <a:pt x="1203951" y="0"/>
                  </a:lnTo>
                  <a:lnTo>
                    <a:pt x="1203951" y="547631"/>
                  </a:lnTo>
                  <a:lnTo>
                    <a:pt x="0" y="547631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203951" cy="5762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858529" y="7350729"/>
            <a:ext cx="359146" cy="179573"/>
            <a:chOff x="0" y="0"/>
            <a:chExt cx="812800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2F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43737" lIns="43737" bIns="43737" rIns="43737"/>
            <a:lstStyle/>
            <a:p>
              <a:pPr algn="ctr">
                <a:lnSpc>
                  <a:spcPts val="251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399011" y="1094197"/>
            <a:ext cx="910945" cy="914400"/>
          </a:xfrm>
          <a:custGeom>
            <a:avLst/>
            <a:gdLst/>
            <a:ahLst/>
            <a:cxnLst/>
            <a:rect r="r" b="b" t="t" l="l"/>
            <a:pathLst>
              <a:path h="914400" w="910945">
                <a:moveTo>
                  <a:pt x="0" y="0"/>
                </a:moveTo>
                <a:lnTo>
                  <a:pt x="910945" y="0"/>
                </a:lnTo>
                <a:lnTo>
                  <a:pt x="910945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835838" y="4487342"/>
            <a:ext cx="6423462" cy="184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 ReLead é compatível com Plus Delivery, Multi Pedidos, Anota Aí, iFood, Tiny, Bling, Gestão Click, Nextar e Yooga, permitindo que sua empresa centralize a comunicação e tenha um at</a:t>
            </a: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endimento mais eficiente e automatizado, sem complicações.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858529" y="7733394"/>
            <a:ext cx="5156982" cy="925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1"/>
              </a:lnSpc>
            </a:pPr>
            <a:r>
              <a:rPr lang="en-US" sz="1808">
                <a:solidFill>
                  <a:srgbClr val="062F54"/>
                </a:solidFill>
                <a:latin typeface="Open Sans"/>
                <a:ea typeface="Open Sans"/>
                <a:cs typeface="Open Sans"/>
                <a:sym typeface="Open Sans"/>
              </a:rPr>
              <a:t>Saida a frequencia com que seus clientes compram seus produtos e quais são seus clientes mais fiéis.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371698" y="7275000"/>
            <a:ext cx="3795551" cy="296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1"/>
              </a:lnSpc>
            </a:pPr>
            <a:r>
              <a:rPr lang="en-US" sz="1808" b="true">
                <a:solidFill>
                  <a:srgbClr val="062F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Recompra e Recorrência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0829925" y="1028700"/>
            <a:ext cx="6429375" cy="2417058"/>
          </a:xfrm>
          <a:custGeom>
            <a:avLst/>
            <a:gdLst/>
            <a:ahLst/>
            <a:cxnLst/>
            <a:rect r="r" b="b" t="t" l="l"/>
            <a:pathLst>
              <a:path h="2417058" w="6429375">
                <a:moveTo>
                  <a:pt x="0" y="0"/>
                </a:moveTo>
                <a:lnTo>
                  <a:pt x="6429375" y="0"/>
                </a:lnTo>
                <a:lnTo>
                  <a:pt x="6429375" y="2417058"/>
                </a:lnTo>
                <a:lnTo>
                  <a:pt x="0" y="24170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028700" y="3095882"/>
            <a:ext cx="2537567" cy="253756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8815" y="0"/>
                  </a:moveTo>
                  <a:lnTo>
                    <a:pt x="763985" y="0"/>
                  </a:lnTo>
                  <a:cubicBezTo>
                    <a:pt x="776932" y="0"/>
                    <a:pt x="789348" y="5143"/>
                    <a:pt x="798502" y="14298"/>
                  </a:cubicBezTo>
                  <a:cubicBezTo>
                    <a:pt x="807657" y="23452"/>
                    <a:pt x="812800" y="35868"/>
                    <a:pt x="812800" y="48815"/>
                  </a:cubicBezTo>
                  <a:lnTo>
                    <a:pt x="812800" y="763985"/>
                  </a:lnTo>
                  <a:cubicBezTo>
                    <a:pt x="812800" y="776932"/>
                    <a:pt x="807657" y="789348"/>
                    <a:pt x="798502" y="798502"/>
                  </a:cubicBezTo>
                  <a:cubicBezTo>
                    <a:pt x="789348" y="807657"/>
                    <a:pt x="776932" y="812800"/>
                    <a:pt x="763985" y="812800"/>
                  </a:cubicBezTo>
                  <a:lnTo>
                    <a:pt x="48815" y="812800"/>
                  </a:lnTo>
                  <a:cubicBezTo>
                    <a:pt x="35868" y="812800"/>
                    <a:pt x="23452" y="807657"/>
                    <a:pt x="14298" y="798502"/>
                  </a:cubicBezTo>
                  <a:cubicBezTo>
                    <a:pt x="5143" y="789348"/>
                    <a:pt x="0" y="776932"/>
                    <a:pt x="0" y="763985"/>
                  </a:cubicBezTo>
                  <a:lnTo>
                    <a:pt x="0" y="48815"/>
                  </a:lnTo>
                  <a:cubicBezTo>
                    <a:pt x="0" y="35868"/>
                    <a:pt x="5143" y="23452"/>
                    <a:pt x="14298" y="14298"/>
                  </a:cubicBezTo>
                  <a:cubicBezTo>
                    <a:pt x="23452" y="5143"/>
                    <a:pt x="35868" y="0"/>
                    <a:pt x="48815" y="0"/>
                  </a:cubicBezTo>
                  <a:close/>
                </a:path>
              </a:pathLst>
            </a:custGeom>
            <a:blipFill>
              <a:blip r:embed="rId6"/>
              <a:stretch>
                <a:fillRect l="-38888" t="0" r="-38888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3566267" y="3095882"/>
            <a:ext cx="5578767" cy="2537567"/>
            <a:chOff x="0" y="0"/>
            <a:chExt cx="1203951" cy="54763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03951" cy="547631"/>
            </a:xfrm>
            <a:custGeom>
              <a:avLst/>
              <a:gdLst/>
              <a:ahLst/>
              <a:cxnLst/>
              <a:rect r="r" b="b" t="t" l="l"/>
              <a:pathLst>
                <a:path h="547631" w="1203951">
                  <a:moveTo>
                    <a:pt x="0" y="0"/>
                  </a:moveTo>
                  <a:lnTo>
                    <a:pt x="1203951" y="0"/>
                  </a:lnTo>
                  <a:lnTo>
                    <a:pt x="1203951" y="547631"/>
                  </a:lnTo>
                  <a:lnTo>
                    <a:pt x="0" y="547631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1203951" cy="5762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858529" y="3725878"/>
            <a:ext cx="359146" cy="179573"/>
            <a:chOff x="0" y="0"/>
            <a:chExt cx="812800" cy="4064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2F54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43737" lIns="43737" bIns="43737" rIns="43737"/>
            <a:lstStyle/>
            <a:p>
              <a:pPr algn="ctr">
                <a:lnSpc>
                  <a:spcPts val="251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3858529" y="4108543"/>
            <a:ext cx="5156982" cy="611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1"/>
              </a:lnSpc>
            </a:pPr>
            <a:r>
              <a:rPr lang="en-US" sz="1808">
                <a:solidFill>
                  <a:srgbClr val="062F54"/>
                </a:solidFill>
                <a:latin typeface="Open Sans"/>
                <a:ea typeface="Open Sans"/>
                <a:cs typeface="Open Sans"/>
                <a:sym typeface="Open Sans"/>
              </a:rPr>
              <a:t>Compare seu faturamento em diferentes meses, anos ou dias do mês.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371698" y="3650149"/>
            <a:ext cx="4370419" cy="296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1"/>
              </a:lnSpc>
            </a:pPr>
            <a:r>
              <a:rPr lang="en-US" sz="1808" b="true">
                <a:solidFill>
                  <a:srgbClr val="062F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Relatórios de vendas e ocorrências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50795" y="-4232744"/>
            <a:ext cx="9376244" cy="9376244"/>
          </a:xfrm>
          <a:custGeom>
            <a:avLst/>
            <a:gdLst/>
            <a:ahLst/>
            <a:cxnLst/>
            <a:rect r="r" b="b" t="t" l="l"/>
            <a:pathLst>
              <a:path h="9376244" w="9376244">
                <a:moveTo>
                  <a:pt x="0" y="0"/>
                </a:moveTo>
                <a:lnTo>
                  <a:pt x="9376244" y="0"/>
                </a:lnTo>
                <a:lnTo>
                  <a:pt x="9376244" y="9376244"/>
                </a:lnTo>
                <a:lnTo>
                  <a:pt x="0" y="937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7666" y="3075630"/>
            <a:ext cx="2537567" cy="253756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8815" y="0"/>
                  </a:moveTo>
                  <a:lnTo>
                    <a:pt x="763985" y="0"/>
                  </a:lnTo>
                  <a:cubicBezTo>
                    <a:pt x="776932" y="0"/>
                    <a:pt x="789348" y="5143"/>
                    <a:pt x="798502" y="14298"/>
                  </a:cubicBezTo>
                  <a:cubicBezTo>
                    <a:pt x="807657" y="23452"/>
                    <a:pt x="812800" y="35868"/>
                    <a:pt x="812800" y="48815"/>
                  </a:cubicBezTo>
                  <a:lnTo>
                    <a:pt x="812800" y="763985"/>
                  </a:lnTo>
                  <a:cubicBezTo>
                    <a:pt x="812800" y="776932"/>
                    <a:pt x="807657" y="789348"/>
                    <a:pt x="798502" y="798502"/>
                  </a:cubicBezTo>
                  <a:cubicBezTo>
                    <a:pt x="789348" y="807657"/>
                    <a:pt x="776932" y="812800"/>
                    <a:pt x="763985" y="812800"/>
                  </a:cubicBezTo>
                  <a:lnTo>
                    <a:pt x="48815" y="812800"/>
                  </a:lnTo>
                  <a:cubicBezTo>
                    <a:pt x="35868" y="812800"/>
                    <a:pt x="23452" y="807657"/>
                    <a:pt x="14298" y="798502"/>
                  </a:cubicBezTo>
                  <a:cubicBezTo>
                    <a:pt x="5143" y="789348"/>
                    <a:pt x="0" y="776932"/>
                    <a:pt x="0" y="763985"/>
                  </a:cubicBezTo>
                  <a:lnTo>
                    <a:pt x="0" y="48815"/>
                  </a:lnTo>
                  <a:cubicBezTo>
                    <a:pt x="0" y="35868"/>
                    <a:pt x="5143" y="23452"/>
                    <a:pt x="14298" y="14298"/>
                  </a:cubicBezTo>
                  <a:cubicBezTo>
                    <a:pt x="23452" y="5143"/>
                    <a:pt x="35868" y="0"/>
                    <a:pt x="48815" y="0"/>
                  </a:cubicBezTo>
                  <a:close/>
                </a:path>
              </a:pathLst>
            </a:custGeom>
            <a:blipFill>
              <a:blip r:embed="rId3"/>
              <a:stretch>
                <a:fillRect l="-24906" t="0" r="-24906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3565233" y="3075630"/>
            <a:ext cx="5578767" cy="2537567"/>
            <a:chOff x="0" y="0"/>
            <a:chExt cx="1203951" cy="5476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03951" cy="547631"/>
            </a:xfrm>
            <a:custGeom>
              <a:avLst/>
              <a:gdLst/>
              <a:ahLst/>
              <a:cxnLst/>
              <a:rect r="r" b="b" t="t" l="l"/>
              <a:pathLst>
                <a:path h="547631" w="1203951">
                  <a:moveTo>
                    <a:pt x="0" y="0"/>
                  </a:moveTo>
                  <a:lnTo>
                    <a:pt x="1203951" y="0"/>
                  </a:lnTo>
                  <a:lnTo>
                    <a:pt x="1203951" y="547631"/>
                  </a:lnTo>
                  <a:lnTo>
                    <a:pt x="0" y="5476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203951" cy="5762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857496" y="3705626"/>
            <a:ext cx="359146" cy="179573"/>
            <a:chOff x="0" y="0"/>
            <a:chExt cx="812800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2F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43737" lIns="43737" bIns="43737" rIns="43737"/>
            <a:lstStyle/>
            <a:p>
              <a:pPr algn="ctr">
                <a:lnSpc>
                  <a:spcPts val="251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7666" y="6720733"/>
            <a:ext cx="2537567" cy="253756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8815" y="0"/>
                  </a:moveTo>
                  <a:lnTo>
                    <a:pt x="763985" y="0"/>
                  </a:lnTo>
                  <a:cubicBezTo>
                    <a:pt x="776932" y="0"/>
                    <a:pt x="789348" y="5143"/>
                    <a:pt x="798502" y="14298"/>
                  </a:cubicBezTo>
                  <a:cubicBezTo>
                    <a:pt x="807657" y="23452"/>
                    <a:pt x="812800" y="35868"/>
                    <a:pt x="812800" y="48815"/>
                  </a:cubicBezTo>
                  <a:lnTo>
                    <a:pt x="812800" y="763985"/>
                  </a:lnTo>
                  <a:cubicBezTo>
                    <a:pt x="812800" y="776932"/>
                    <a:pt x="807657" y="789348"/>
                    <a:pt x="798502" y="798502"/>
                  </a:cubicBezTo>
                  <a:cubicBezTo>
                    <a:pt x="789348" y="807657"/>
                    <a:pt x="776932" y="812800"/>
                    <a:pt x="763985" y="812800"/>
                  </a:cubicBezTo>
                  <a:lnTo>
                    <a:pt x="48815" y="812800"/>
                  </a:lnTo>
                  <a:cubicBezTo>
                    <a:pt x="35868" y="812800"/>
                    <a:pt x="23452" y="807657"/>
                    <a:pt x="14298" y="798502"/>
                  </a:cubicBezTo>
                  <a:cubicBezTo>
                    <a:pt x="5143" y="789348"/>
                    <a:pt x="0" y="776932"/>
                    <a:pt x="0" y="763985"/>
                  </a:cubicBezTo>
                  <a:lnTo>
                    <a:pt x="0" y="48815"/>
                  </a:lnTo>
                  <a:cubicBezTo>
                    <a:pt x="0" y="35868"/>
                    <a:pt x="5143" y="23452"/>
                    <a:pt x="14298" y="14298"/>
                  </a:cubicBezTo>
                  <a:cubicBezTo>
                    <a:pt x="23452" y="5143"/>
                    <a:pt x="35868" y="0"/>
                    <a:pt x="48815" y="0"/>
                  </a:cubicBezTo>
                  <a:close/>
                </a:path>
              </a:pathLst>
            </a:custGeom>
            <a:blipFill>
              <a:blip r:embed="rId4"/>
              <a:stretch>
                <a:fillRect l="-26190" t="0" r="-2619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3565233" y="6720733"/>
            <a:ext cx="5578767" cy="2537567"/>
            <a:chOff x="0" y="0"/>
            <a:chExt cx="1203951" cy="54763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03951" cy="547631"/>
            </a:xfrm>
            <a:custGeom>
              <a:avLst/>
              <a:gdLst/>
              <a:ahLst/>
              <a:cxnLst/>
              <a:rect r="r" b="b" t="t" l="l"/>
              <a:pathLst>
                <a:path h="547631" w="1203951">
                  <a:moveTo>
                    <a:pt x="0" y="0"/>
                  </a:moveTo>
                  <a:lnTo>
                    <a:pt x="1203951" y="0"/>
                  </a:lnTo>
                  <a:lnTo>
                    <a:pt x="1203951" y="547631"/>
                  </a:lnTo>
                  <a:lnTo>
                    <a:pt x="0" y="547631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1203951" cy="5762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857496" y="7350729"/>
            <a:ext cx="359146" cy="179573"/>
            <a:chOff x="0" y="0"/>
            <a:chExt cx="812800" cy="406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2F5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43737" lIns="43737" bIns="43737" rIns="43737"/>
            <a:lstStyle/>
            <a:p>
              <a:pPr algn="ctr">
                <a:lnSpc>
                  <a:spcPts val="251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399011" y="1094197"/>
            <a:ext cx="910945" cy="914400"/>
          </a:xfrm>
          <a:custGeom>
            <a:avLst/>
            <a:gdLst/>
            <a:ahLst/>
            <a:cxnLst/>
            <a:rect r="r" b="b" t="t" l="l"/>
            <a:pathLst>
              <a:path h="914400" w="910945">
                <a:moveTo>
                  <a:pt x="0" y="0"/>
                </a:moveTo>
                <a:lnTo>
                  <a:pt x="910945" y="0"/>
                </a:lnTo>
                <a:lnTo>
                  <a:pt x="910945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829925" y="1028700"/>
            <a:ext cx="6429375" cy="2417058"/>
          </a:xfrm>
          <a:custGeom>
            <a:avLst/>
            <a:gdLst/>
            <a:ahLst/>
            <a:cxnLst/>
            <a:rect r="r" b="b" t="t" l="l"/>
            <a:pathLst>
              <a:path h="2417058" w="6429375">
                <a:moveTo>
                  <a:pt x="0" y="0"/>
                </a:moveTo>
                <a:lnTo>
                  <a:pt x="6429375" y="0"/>
                </a:lnTo>
                <a:lnTo>
                  <a:pt x="6429375" y="2417058"/>
                </a:lnTo>
                <a:lnTo>
                  <a:pt x="0" y="24170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835838" y="4487342"/>
            <a:ext cx="6423462" cy="2585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 ReLead automatiza o pós-venda com mensagens estratégicas pelo WhatsApp, personalização e integração de dados, fidelizando clientes e impulsionando vendas sem esforço manual.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Personalize interações com lembretes estratégicos e fortaleça relacionamentos enquanto o sistema trabalha por você.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857496" y="4088291"/>
            <a:ext cx="5156982" cy="925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1"/>
              </a:lnSpc>
            </a:pPr>
            <a:r>
              <a:rPr lang="en-US" sz="1808">
                <a:solidFill>
                  <a:srgbClr val="062F54"/>
                </a:solidFill>
                <a:latin typeface="Open Sans"/>
                <a:ea typeface="Open Sans"/>
                <a:cs typeface="Open Sans"/>
                <a:sym typeface="Open Sans"/>
              </a:rPr>
              <a:t>Realize sorteios para clientes que realizarem compras em um período ou que atingiram determinado valor de consumo.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370664" y="3629897"/>
            <a:ext cx="3075688" cy="296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1"/>
              </a:lnSpc>
            </a:pPr>
            <a:r>
              <a:rPr lang="en-US" sz="1808" b="true">
                <a:solidFill>
                  <a:srgbClr val="062F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Sorteios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857496" y="7733394"/>
            <a:ext cx="5156982" cy="925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1"/>
              </a:lnSpc>
            </a:pPr>
            <a:r>
              <a:rPr lang="en-US" sz="1808">
                <a:solidFill>
                  <a:srgbClr val="062F54"/>
                </a:solidFill>
                <a:latin typeface="Open Sans"/>
                <a:ea typeface="Open Sans"/>
                <a:cs typeface="Open Sans"/>
                <a:sym typeface="Open Sans"/>
              </a:rPr>
              <a:t>Envie mensagens programas via WhatsApp para clientes que fizeram compras em uma de suas lojas.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370664" y="7275000"/>
            <a:ext cx="3795551" cy="296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1"/>
              </a:lnSpc>
            </a:pPr>
            <a:r>
              <a:rPr lang="en-US" sz="1808" b="true">
                <a:solidFill>
                  <a:srgbClr val="062F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Mensagens Programadas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024145" y="9719678"/>
            <a:ext cx="20443391" cy="0"/>
          </a:xfrm>
          <a:prstGeom prst="line">
            <a:avLst/>
          </a:prstGeom>
          <a:ln cap="flat" w="28575">
            <a:solidFill>
              <a:srgbClr val="442DE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1850061" y="793106"/>
            <a:ext cx="6923190" cy="0"/>
          </a:xfrm>
          <a:prstGeom prst="line">
            <a:avLst/>
          </a:prstGeom>
          <a:ln cap="flat" w="28575">
            <a:solidFill>
              <a:srgbClr val="442DE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468039" y="2160997"/>
            <a:ext cx="12869530" cy="1176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4"/>
              </a:lnSpc>
            </a:pPr>
            <a:r>
              <a:rPr lang="en-US" sz="6860" b="true">
                <a:solidFill>
                  <a:srgbClr val="442DE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Quais seus objetivos?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99011" y="1094197"/>
            <a:ext cx="910945" cy="914400"/>
          </a:xfrm>
          <a:custGeom>
            <a:avLst/>
            <a:gdLst/>
            <a:ahLst/>
            <a:cxnLst/>
            <a:rect r="r" b="b" t="t" l="l"/>
            <a:pathLst>
              <a:path h="914400" w="910945">
                <a:moveTo>
                  <a:pt x="0" y="0"/>
                </a:moveTo>
                <a:lnTo>
                  <a:pt x="910945" y="0"/>
                </a:lnTo>
                <a:lnTo>
                  <a:pt x="910945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31783" y="3147580"/>
            <a:ext cx="5623499" cy="4217624"/>
          </a:xfrm>
          <a:custGeom>
            <a:avLst/>
            <a:gdLst/>
            <a:ahLst/>
            <a:cxnLst/>
            <a:rect r="r" b="b" t="t" l="l"/>
            <a:pathLst>
              <a:path h="4217624" w="5623499">
                <a:moveTo>
                  <a:pt x="0" y="0"/>
                </a:moveTo>
                <a:lnTo>
                  <a:pt x="5623498" y="0"/>
                </a:lnTo>
                <a:lnTo>
                  <a:pt x="5623498" y="4217624"/>
                </a:lnTo>
                <a:lnTo>
                  <a:pt x="0" y="42176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827764" y="1141592"/>
            <a:ext cx="5431536" cy="8229600"/>
          </a:xfrm>
          <a:custGeom>
            <a:avLst/>
            <a:gdLst/>
            <a:ahLst/>
            <a:cxnLst/>
            <a:rect r="r" b="b" t="t" l="l"/>
            <a:pathLst>
              <a:path h="8229600" w="5431536">
                <a:moveTo>
                  <a:pt x="0" y="0"/>
                </a:moveTo>
                <a:lnTo>
                  <a:pt x="5431536" y="0"/>
                </a:lnTo>
                <a:lnTo>
                  <a:pt x="54315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68039" y="5077131"/>
            <a:ext cx="5447965" cy="389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8"/>
              </a:lnSpc>
            </a:pPr>
            <a:r>
              <a:rPr lang="en-US" sz="2298" b="true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• Automação no pós venda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68039" y="6199846"/>
            <a:ext cx="6127810" cy="389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8"/>
              </a:lnSpc>
            </a:pPr>
            <a:r>
              <a:rPr lang="en-US" sz="2298" b="true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• Aumente suas vendas recorrentes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68039" y="3954511"/>
            <a:ext cx="4501909" cy="389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8"/>
              </a:lnSpc>
            </a:pPr>
            <a:r>
              <a:rPr lang="en-US" sz="2298" b="true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• Melhore sua avaliação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99011" y="7322562"/>
            <a:ext cx="6127810" cy="389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8"/>
              </a:lnSpc>
            </a:pPr>
            <a:r>
              <a:rPr lang="en-US" sz="2298" b="true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• Gestão de ocorrências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DAGpNUAehFU</dc:identifier>
  <dcterms:modified xsi:type="dcterms:W3CDTF">2011-08-01T06:04:30Z</dcterms:modified>
  <cp:revision>1</cp:revision>
  <dc:title>RELEAD</dc:title>
</cp:coreProperties>
</file>